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64" r:id="rId11"/>
    <p:sldId id="268" r:id="rId12"/>
    <p:sldId id="269" r:id="rId13"/>
    <p:sldId id="270" r:id="rId14"/>
    <p:sldId id="276" r:id="rId15"/>
    <p:sldId id="271" r:id="rId16"/>
    <p:sldId id="273" r:id="rId17"/>
    <p:sldId id="274" r:id="rId18"/>
    <p:sldId id="272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3588FB-91FD-4D50-BE6D-0ACD02333BBD}" v="449" dt="2022-04-04T01:46:20.999"/>
    <p1510:client id="{56015CD7-47D1-42EA-9977-5574EB0C31B0}" v="1438" dt="2022-04-04T01:44:52.661"/>
    <p1510:client id="{87D10FA5-78C5-4475-B29D-F5CD67A69C7D}" v="199" dt="2022-04-04T01:42:46.9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694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464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814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23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26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9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024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654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242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647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171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991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695" r:id="rId6"/>
    <p:sldLayoutId id="2147483691" r:id="rId7"/>
    <p:sldLayoutId id="2147483692" r:id="rId8"/>
    <p:sldLayoutId id="2147483693" r:id="rId9"/>
    <p:sldLayoutId id="2147483694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Slide Background">
            <a:extLst>
              <a:ext uri="{FF2B5EF4-FFF2-40B4-BE49-F238E27FC236}">
                <a16:creationId xmlns:a16="http://schemas.microsoft.com/office/drawing/2014/main" id="{B874FC77-B1AD-4469-830E-1F1D54FBB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A4CBC-B448-76B9-382D-2692E716EA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26" b="2813"/>
          <a:stretch/>
        </p:blipFill>
        <p:spPr>
          <a:xfrm>
            <a:off x="9" y="2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2FB28BD-AB2E-4070-AB07-DBD6A265D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6027"/>
            <a:ext cx="12191998" cy="22819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834A66-723F-4B47-BF01-F6D4B2A1B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6027"/>
            <a:ext cx="6178924" cy="22819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845" y="4892350"/>
            <a:ext cx="5091231" cy="1649326"/>
          </a:xfrm>
        </p:spPr>
        <p:txBody>
          <a:bodyPr anchor="ctr">
            <a:normAutofit fontScale="77500" lnSpcReduction="20000"/>
          </a:bodyPr>
          <a:lstStyle/>
          <a:p>
            <a:r>
              <a:rPr lang="en-US" dirty="0"/>
              <a:t>Team: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Abhishek Jitendra Mehta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Ashish Narendrakumar Patel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Hardikkumar Jayantilal Makwana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A7E66F6-1D6F-4CD3-A59B-B4FD98B94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25" y="175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9AC7C81-2078-41D4-9AAB-0082118A2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25" y="178358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Master of Applied Computing: Internship Project I</a:t>
            </a:r>
            <a:endParaRPr kumimoji="0" lang="en-CA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6AE4E1-2FD3-49FA-8EF2-934690E36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293" y="5596766"/>
            <a:ext cx="2222102" cy="848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4E4E94-F3D6-4F0A-A852-517E1B76AB09}"/>
              </a:ext>
            </a:extLst>
          </p:cNvPr>
          <p:cNvSpPr txBox="1"/>
          <p:nvPr/>
        </p:nvSpPr>
        <p:spPr>
          <a:xfrm>
            <a:off x="189668" y="5034116"/>
            <a:ext cx="527706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Networking and Data Security Final Project Presentation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Mitnick Attack</a:t>
            </a:r>
          </a:p>
        </p:txBody>
      </p:sp>
    </p:spTree>
    <p:extLst>
      <p:ext uri="{BB962C8B-B14F-4D97-AF65-F5344CB8AC3E}">
        <p14:creationId xmlns:p14="http://schemas.microsoft.com/office/powerpoint/2010/main" val="2979223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4A3F0-6493-06E7-F90A-530CEB166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Mitnick Attack Demo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55208B3-FCAD-4B73-8531-4D555B3F4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345" y="2880852"/>
            <a:ext cx="8433861" cy="3116125"/>
          </a:xfrm>
        </p:spPr>
      </p:pic>
      <p:pic>
        <p:nvPicPr>
          <p:cNvPr id="7" name="Graphic 6" descr="Spider with solid fill">
            <a:extLst>
              <a:ext uri="{FF2B5EF4-FFF2-40B4-BE49-F238E27FC236}">
                <a16:creationId xmlns:a16="http://schemas.microsoft.com/office/drawing/2014/main" id="{81B758AF-7367-4B44-9A4C-333A3D9D1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1120" y="52476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13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CF335-CEA9-46CA-ACF3-1EA603CF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Mitnick Attack Demo</a:t>
            </a:r>
            <a:endParaRPr lang="en-CA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B415C61-95A1-4147-9CA4-FC2357092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8632" y="2996295"/>
            <a:ext cx="8842532" cy="2991550"/>
          </a:xfrm>
        </p:spPr>
      </p:pic>
      <p:pic>
        <p:nvPicPr>
          <p:cNvPr id="7" name="Graphic 6" descr="Spider outline">
            <a:extLst>
              <a:ext uri="{FF2B5EF4-FFF2-40B4-BE49-F238E27FC236}">
                <a16:creationId xmlns:a16="http://schemas.microsoft.com/office/drawing/2014/main" id="{75FFD949-CB41-481E-8D1A-F38CA8A29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53368" y="50734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3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41BFA-1170-43EC-8E5D-376B5C54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Mitnick Attack Demo</a:t>
            </a:r>
            <a:endParaRPr lang="en-CA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CEC9DB7-5651-4DC6-9BC1-7C6FC5F9A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2693" y="3165987"/>
            <a:ext cx="8697910" cy="2428568"/>
          </a:xfrm>
        </p:spPr>
      </p:pic>
      <p:pic>
        <p:nvPicPr>
          <p:cNvPr id="6" name="Graphic 5" descr="Spider with solid fill">
            <a:extLst>
              <a:ext uri="{FF2B5EF4-FFF2-40B4-BE49-F238E27FC236}">
                <a16:creationId xmlns:a16="http://schemas.microsoft.com/office/drawing/2014/main" id="{59F860A2-B51C-4E40-8B72-A66F4CC7D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1120" y="52476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12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67ED-D64A-4655-9BB7-424B5AA48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Mitnick Attack – 1</a:t>
            </a:r>
            <a:r>
              <a:rPr lang="en-US" baseline="30000" dirty="0"/>
              <a:t>st</a:t>
            </a:r>
            <a:r>
              <a:rPr lang="en-US" dirty="0"/>
              <a:t> TCP Connection</a:t>
            </a:r>
            <a:endParaRPr lang="en-CA" dirty="0"/>
          </a:p>
        </p:txBody>
      </p:sp>
      <p:pic>
        <p:nvPicPr>
          <p:cNvPr id="8" name="Graphic 7" descr="Spider outline">
            <a:extLst>
              <a:ext uri="{FF2B5EF4-FFF2-40B4-BE49-F238E27FC236}">
                <a16:creationId xmlns:a16="http://schemas.microsoft.com/office/drawing/2014/main" id="{19EFD9BB-D902-4614-8B83-4E08B89BC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3368" y="5073445"/>
            <a:ext cx="914400" cy="91440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9663BE7-5DFD-4EAE-833C-EFB08493A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51" y="2753876"/>
            <a:ext cx="10740749" cy="177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4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67ED-D64A-4655-9BB7-424B5AA48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Mitnick Attack – 2</a:t>
            </a:r>
            <a:r>
              <a:rPr lang="en-US" baseline="30000" dirty="0"/>
              <a:t>nd</a:t>
            </a:r>
            <a:r>
              <a:rPr lang="en-US" dirty="0"/>
              <a:t> TCP connection</a:t>
            </a:r>
            <a:endParaRPr lang="en-CA" dirty="0"/>
          </a:p>
        </p:txBody>
      </p:sp>
      <p:pic>
        <p:nvPicPr>
          <p:cNvPr id="8" name="Graphic 7" descr="Spider outline">
            <a:extLst>
              <a:ext uri="{FF2B5EF4-FFF2-40B4-BE49-F238E27FC236}">
                <a16:creationId xmlns:a16="http://schemas.microsoft.com/office/drawing/2014/main" id="{19EFD9BB-D902-4614-8B83-4E08B89BC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8335" y="5578475"/>
            <a:ext cx="914400" cy="914400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4F86CCC-C0DE-4CEF-AD00-D7104D1BC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59" y="2355327"/>
            <a:ext cx="11773682" cy="291476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3C14C5D-761F-4DB1-99E7-2C2E5C67B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52" y="5578475"/>
            <a:ext cx="37623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42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79A2-90FE-4899-8FFE-7B64275CE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Mitnick Attack Demo</a:t>
            </a:r>
            <a:endParaRPr lang="en-CA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A7F1695-64F1-4E1C-A0EB-77B232947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680" y="2740296"/>
            <a:ext cx="7284720" cy="3263072"/>
          </a:xfrm>
        </p:spPr>
      </p:pic>
      <p:pic>
        <p:nvPicPr>
          <p:cNvPr id="7" name="Graphic 6" descr="Spider with solid fill">
            <a:extLst>
              <a:ext uri="{FF2B5EF4-FFF2-40B4-BE49-F238E27FC236}">
                <a16:creationId xmlns:a16="http://schemas.microsoft.com/office/drawing/2014/main" id="{DC11F044-C414-4231-A6B6-6B1A1A68C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1120" y="52476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52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79A2-90FE-4899-8FFE-7B64275CE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Mitnick Attack - Detection</a:t>
            </a:r>
            <a:endParaRPr lang="en-CA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469758E-7CBD-46AF-9621-5E6C16B1A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982" y="2381406"/>
            <a:ext cx="7952738" cy="4476594"/>
          </a:xfrm>
          <a:prstGeom prst="rect">
            <a:avLst/>
          </a:prstGeom>
        </p:spPr>
      </p:pic>
      <p:pic>
        <p:nvPicPr>
          <p:cNvPr id="15" name="Graphic 14" descr="Spider outline">
            <a:extLst>
              <a:ext uri="{FF2B5EF4-FFF2-40B4-BE49-F238E27FC236}">
                <a16:creationId xmlns:a16="http://schemas.microsoft.com/office/drawing/2014/main" id="{BC727AEA-41EA-4F9A-B29F-B74FD6027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53368" y="50734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66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79A2-90FE-4899-8FFE-7B64275CE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Mitnick Attack - Detection</a:t>
            </a:r>
            <a:endParaRPr lang="en-CA" dirty="0"/>
          </a:p>
        </p:txBody>
      </p:sp>
      <p:pic>
        <p:nvPicPr>
          <p:cNvPr id="7" name="Graphic 6" descr="Spider with solid fill">
            <a:extLst>
              <a:ext uri="{FF2B5EF4-FFF2-40B4-BE49-F238E27FC236}">
                <a16:creationId xmlns:a16="http://schemas.microsoft.com/office/drawing/2014/main" id="{DC11F044-C414-4231-A6B6-6B1A1A68C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1120" y="5247640"/>
            <a:ext cx="914400" cy="914400"/>
          </a:xfrm>
          <a:prstGeom prst="rect">
            <a:avLst/>
          </a:prstGeom>
        </p:spPr>
      </p:pic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CB4814A-90DF-4C67-8AA2-3B7E504BE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20685" y="2763326"/>
            <a:ext cx="8285803" cy="3600450"/>
          </a:xfr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05FC14D-445E-4540-8DAB-D3EBF7829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604" y="3529782"/>
            <a:ext cx="4464228" cy="139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8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C5342A2-3BD2-4E4D-90D9-955773882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042446"/>
              </p:ext>
            </p:extLst>
          </p:nvPr>
        </p:nvGraphicFramePr>
        <p:xfrm>
          <a:off x="996336" y="2639119"/>
          <a:ext cx="10199328" cy="3969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9776">
                  <a:extLst>
                    <a:ext uri="{9D8B030D-6E8A-4147-A177-3AD203B41FA5}">
                      <a16:colId xmlns:a16="http://schemas.microsoft.com/office/drawing/2014/main" val="2624303540"/>
                    </a:ext>
                  </a:extLst>
                </a:gridCol>
                <a:gridCol w="3409882">
                  <a:extLst>
                    <a:ext uri="{9D8B030D-6E8A-4147-A177-3AD203B41FA5}">
                      <a16:colId xmlns:a16="http://schemas.microsoft.com/office/drawing/2014/main" val="307812345"/>
                    </a:ext>
                  </a:extLst>
                </a:gridCol>
                <a:gridCol w="3389670">
                  <a:extLst>
                    <a:ext uri="{9D8B030D-6E8A-4147-A177-3AD203B41FA5}">
                      <a16:colId xmlns:a16="http://schemas.microsoft.com/office/drawing/2014/main" val="854694773"/>
                    </a:ext>
                  </a:extLst>
                </a:gridCol>
              </a:tblGrid>
              <a:tr h="677948">
                <a:tc>
                  <a:txBody>
                    <a:bodyPr/>
                    <a:lstStyle/>
                    <a:p>
                      <a:r>
                        <a:rPr lang="en-C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Contribution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12815"/>
                  </a:ext>
                </a:extLst>
              </a:tr>
              <a:tr h="677948">
                <a:tc>
                  <a:txBody>
                    <a:bodyPr/>
                    <a:lstStyle/>
                    <a:p>
                      <a:r>
                        <a:rPr lang="en-CA" dirty="0"/>
                        <a:t>Hardikkumar Jayantilal Makwana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110032202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Research on Mitnick Attack,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Hijacking TCP session of victim client and server (TCP three way handshake)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992449"/>
                  </a:ext>
                </a:extLst>
              </a:tr>
              <a:tr h="677948">
                <a:tc>
                  <a:txBody>
                    <a:bodyPr/>
                    <a:lstStyle/>
                    <a:p>
                      <a:r>
                        <a:rPr lang="en-CA" dirty="0"/>
                        <a:t>Ashish Narendrakumar Patel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110053138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Research on Mitnick Attack, Gaining access to victim’s remote shell (To run command on victim’s machine)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763850"/>
                  </a:ext>
                </a:extLst>
              </a:tr>
              <a:tr h="677948">
                <a:tc>
                  <a:txBody>
                    <a:bodyPr/>
                    <a:lstStyle/>
                    <a:p>
                      <a:r>
                        <a:rPr lang="en-CA" dirty="0"/>
                        <a:t>Abhishek Jitendra Mehta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110035323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Research on Mitnick Attack, Detection of Mitnick Attack (To alert victim about attack)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09079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50FA7E42-4BC1-4C96-8319-C63D39CFF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Group members and contribution</a:t>
            </a:r>
          </a:p>
        </p:txBody>
      </p:sp>
    </p:spTree>
    <p:extLst>
      <p:ext uri="{BB962C8B-B14F-4D97-AF65-F5344CB8AC3E}">
        <p14:creationId xmlns:p14="http://schemas.microsoft.com/office/powerpoint/2010/main" val="1994067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CDBD-DA39-4AA5-8889-7CF516165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2946400"/>
            <a:ext cx="10869248" cy="1849120"/>
          </a:xfrm>
        </p:spPr>
        <p:txBody>
          <a:bodyPr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14306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BB41E-64D7-8764-8BEA-340D004C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BBCB2-99AF-0B7C-6D03-68F4AFC60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dirty="0"/>
              <a:t>Kevin Mitnick was the biggest hacker of his time and probably the most well-known hacker in history.</a:t>
            </a:r>
          </a:p>
          <a:p>
            <a:pPr marL="342900" indent="-342900">
              <a:buChar char="•"/>
            </a:pPr>
            <a:r>
              <a:rPr lang="en-US" dirty="0"/>
              <a:t>In 1994 Kevin Mitnick successfully launched an attack on Tsutomu Shimomura's computer.</a:t>
            </a:r>
          </a:p>
          <a:p>
            <a:pPr marL="342900" indent="-342900">
              <a:buChar char="•"/>
            </a:pPr>
            <a:r>
              <a:rPr lang="en-US" dirty="0"/>
              <a:t>Shimomura was a computer security expert who worked with the San Diego super-computer center. </a:t>
            </a:r>
          </a:p>
          <a:p>
            <a:pPr marL="342900" indent="-342900">
              <a:buChar char="•"/>
            </a:pPr>
            <a:r>
              <a:rPr lang="en-US" dirty="0"/>
              <a:t>This attack is more popularly known as Mitnick Attack.</a:t>
            </a:r>
          </a:p>
          <a:p>
            <a:pPr marL="342900" indent="-342900">
              <a:buChar char="•"/>
            </a:pPr>
            <a:endParaRPr lang="en-US" dirty="0"/>
          </a:p>
        </p:txBody>
      </p:sp>
      <p:pic>
        <p:nvPicPr>
          <p:cNvPr id="7" name="Picture 6" descr="Hi Bee">
            <a:extLst>
              <a:ext uri="{FF2B5EF4-FFF2-40B4-BE49-F238E27FC236}">
                <a16:creationId xmlns:a16="http://schemas.microsoft.com/office/drawing/2014/main" id="{EC0A183F-685A-428D-9893-BBBB0FAE0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061" y="4138814"/>
            <a:ext cx="2351557" cy="256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74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2B3D-5D38-53A9-7381-D1F6439A6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Mitnick attack?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C8F87-61E6-9716-58A5-82ABA5498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The Mitnick attack is a form of TCP session hijacking in which vulnerabilities in the TCP protocol and the trust between two machines are exploited.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The Mitnick attack establishes a TCP connection between victim client and victim server on their behalf and then naturally hijacks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By sniffing the packets exchange for establishing the connection, Mitnick was able to deduce X-TCP Terminal's sequence number generator behavior as well as the existence of a trusted relationship between X-Terminal and Server.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Then it masquerades as Server and gets access to client's machine with rsh and implants a backdoor so that it can access the client any time it wants, by corrupting .rhosts file.</a:t>
            </a:r>
            <a:endParaRPr lang="en-US" dirty="0"/>
          </a:p>
        </p:txBody>
      </p:sp>
      <p:pic>
        <p:nvPicPr>
          <p:cNvPr id="5" name="Graphic 4" descr="A man carrying a laptop">
            <a:extLst>
              <a:ext uri="{FF2B5EF4-FFF2-40B4-BE49-F238E27FC236}">
                <a16:creationId xmlns:a16="http://schemas.microsoft.com/office/drawing/2014/main" id="{8FA43552-9307-46A5-9F5F-7005A4337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82150" y="795338"/>
            <a:ext cx="17716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03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44DFD-21BF-F6FF-07FA-D4F7FD1EB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Mitnick Attack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7731EA8-1B9D-FD31-A9BE-2AB59665A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199" y="2487906"/>
            <a:ext cx="6162675" cy="347662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23A85B-697F-ABA0-6177-C552B0764339}"/>
              </a:ext>
            </a:extLst>
          </p:cNvPr>
          <p:cNvSpPr txBox="1"/>
          <p:nvPr/>
        </p:nvSpPr>
        <p:spPr>
          <a:xfrm>
            <a:off x="6314253" y="2485437"/>
            <a:ext cx="4678212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There are 3 machines in play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X-Terminal (Victim)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Server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Attacker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Mitnick wanted to access X-terminal remotely and add a backdoor.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server can access X-terminal without password due to trusted relationship between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4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9E83-FDB5-5010-B608-7CB18493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the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D5197-16C4-AA8A-A3B1-C5A599FB6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Step 1: Sequence number 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recognize a pattern for initial sequence numbers (ISN) is crucial to plan the attack.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Mitnick had send a SYN request to the victim client machine and received its SYN + ACK response.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Then he send a RESET packet to X-Terminal, to clear the half-open connection from X-Terminal’s queue.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Repeating this 20 times Mitnick discovered pattern between two successive TCP ISNs.</a:t>
            </a:r>
          </a:p>
        </p:txBody>
      </p:sp>
      <p:pic>
        <p:nvPicPr>
          <p:cNvPr id="5" name="Picture 4" descr="3D stairs design">
            <a:extLst>
              <a:ext uri="{FF2B5EF4-FFF2-40B4-BE49-F238E27FC236}">
                <a16:creationId xmlns:a16="http://schemas.microsoft.com/office/drawing/2014/main" id="{99EF5EBD-A102-4AFA-B3F7-2E95FA6BE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128" y="365125"/>
            <a:ext cx="2306320" cy="172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72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4D081-F644-A043-13E4-1CC0B3114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the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9A200-7F57-B7C7-5B0B-2061822F8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Step 2: SYN flooding attack to silence the trusted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Mitnick wanted to send a SYN message, masqueraded as the trusted server to X-Terminal, to which the victim client would send a response to the Server.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This would trigger the server to send a RESET message, since it never requested a connection, and to avoid this, Mitnick performed a SYN flooding attack to silent the server.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Operating systems were significantly more vulnerable to the SYN flooding attack back then. The attack had the potential to entirely silence the trusted machine.</a:t>
            </a:r>
          </a:p>
          <a:p>
            <a:pPr marL="342900" indent="-342900">
              <a:buChar char="•"/>
            </a:pPr>
            <a:endParaRPr lang="en-US" dirty="0">
              <a:ea typeface="+mn-lt"/>
              <a:cs typeface="+mn-lt"/>
            </a:endParaRPr>
          </a:p>
        </p:txBody>
      </p:sp>
      <p:pic>
        <p:nvPicPr>
          <p:cNvPr id="4" name="Picture 3" descr="3D stairs design">
            <a:extLst>
              <a:ext uri="{FF2B5EF4-FFF2-40B4-BE49-F238E27FC236}">
                <a16:creationId xmlns:a16="http://schemas.microsoft.com/office/drawing/2014/main" id="{E95A3AC1-109F-4090-867C-6EC5A0727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128" y="365125"/>
            <a:ext cx="2306320" cy="172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42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4D081-F644-A043-13E4-1CC0B3114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the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9A200-7F57-B7C7-5B0B-2061822F8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Step 3: Spoofing the TCP connection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Mitnick wanted to connect to the victim client using rsh, bypassing authentication step.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Shimomura</a:t>
            </a:r>
            <a:r>
              <a:rPr lang="en-US" dirty="0">
                <a:ea typeface="+mn-lt"/>
                <a:cs typeface="+mn-lt"/>
              </a:rPr>
              <a:t>, the victim user, had configured relation between the X-Terminal and trusted server, such that server didn’t require to provide password to gain remote access to the X-terminal.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Mitnick wanted to exploit this trusted relationship by masquerading as server, gaining access to the X-Terminal, and implanting a backdoor for his machine so he can attack anytime.</a:t>
            </a:r>
          </a:p>
        </p:txBody>
      </p:sp>
      <p:pic>
        <p:nvPicPr>
          <p:cNvPr id="4" name="Picture 3" descr="3D stairs design">
            <a:extLst>
              <a:ext uri="{FF2B5EF4-FFF2-40B4-BE49-F238E27FC236}">
                <a16:creationId xmlns:a16="http://schemas.microsoft.com/office/drawing/2014/main" id="{68617095-ED00-4E97-BB99-C27498D28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128" y="365125"/>
            <a:ext cx="2306320" cy="172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40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4D081-F644-A043-13E4-1CC0B3114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the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9A200-7F57-B7C7-5B0B-2061822F8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Step 3: Spoofing the TCP connection ( ..Continued)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Mitnick required to establish a TCP connection between the Server and X terminal, to run rsh in this connection.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He send a SYN message with source IP of server, to which X terminal would respond to by sending SYN + ACK message to the server which is down due to step2.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From step 1, Mitnick already predicted the ISNs of SYN+ACK message of X terminal to the server and hence he could successfully spoof the ACK message to the X-terminal acting as server and complete the TCP 3-way handshake.</a:t>
            </a:r>
          </a:p>
          <a:p>
            <a:endParaRPr lang="en-US" dirty="0">
              <a:ea typeface="+mn-lt"/>
              <a:cs typeface="+mn-lt"/>
            </a:endParaRPr>
          </a:p>
          <a:p>
            <a:endParaRPr lang="en-US" b="1" dirty="0">
              <a:ea typeface="+mn-lt"/>
              <a:cs typeface="+mn-lt"/>
            </a:endParaRPr>
          </a:p>
        </p:txBody>
      </p:sp>
      <p:pic>
        <p:nvPicPr>
          <p:cNvPr id="4" name="Picture 3" descr="3D stairs design">
            <a:extLst>
              <a:ext uri="{FF2B5EF4-FFF2-40B4-BE49-F238E27FC236}">
                <a16:creationId xmlns:a16="http://schemas.microsoft.com/office/drawing/2014/main" id="{98D7BAC2-9771-448C-8961-6A0564F94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128" y="365125"/>
            <a:ext cx="2306320" cy="172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4D081-F644-A043-13E4-1CC0B3114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the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9A200-7F57-B7C7-5B0B-2061822F8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Step 4: Running rsh and implanting backdoor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Now the TCP connection between Mitnick(acting as server) and X Terminal is established,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Mitnick will initiate a rsh connection to X-Terminal and will access its remote shell.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Then, to implant the backdoor, he will have to just update the .rhosts file on X-Terminal with “+ +”, and s</a:t>
            </a:r>
            <a:r>
              <a:rPr lang="en-US" dirty="0"/>
              <a:t>ince rsh and rlogin program used .rhosts file for authentication, with this enhancement, X-Terminal would accept any rsh or rlogin request.</a:t>
            </a:r>
            <a:r>
              <a:rPr lang="en-US" dirty="0">
                <a:ea typeface="+mn-lt"/>
                <a:cs typeface="+mn-lt"/>
              </a:rPr>
              <a:t>					</a:t>
            </a:r>
          </a:p>
        </p:txBody>
      </p:sp>
      <p:pic>
        <p:nvPicPr>
          <p:cNvPr id="4" name="Picture 3" descr="3D stairs design">
            <a:extLst>
              <a:ext uri="{FF2B5EF4-FFF2-40B4-BE49-F238E27FC236}">
                <a16:creationId xmlns:a16="http://schemas.microsoft.com/office/drawing/2014/main" id="{054189AB-2A1B-45C0-832D-4B2AE9862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128" y="365125"/>
            <a:ext cx="2306320" cy="172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58583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AnalogousFromDarkSeedLeftStep">
      <a:dk1>
        <a:srgbClr val="000000"/>
      </a:dk1>
      <a:lt1>
        <a:srgbClr val="FFFFFF"/>
      </a:lt1>
      <a:dk2>
        <a:srgbClr val="251A2F"/>
      </a:dk2>
      <a:lt2>
        <a:srgbClr val="F0F3F3"/>
      </a:lt2>
      <a:accent1>
        <a:srgbClr val="C34D68"/>
      </a:accent1>
      <a:accent2>
        <a:srgbClr val="B13B88"/>
      </a:accent2>
      <a:accent3>
        <a:srgbClr val="BB4DC3"/>
      </a:accent3>
      <a:accent4>
        <a:srgbClr val="783BB1"/>
      </a:accent4>
      <a:accent5>
        <a:srgbClr val="594DC3"/>
      </a:accent5>
      <a:accent6>
        <a:srgbClr val="3B60B1"/>
      </a:accent6>
      <a:hlink>
        <a:srgbClr val="7354C6"/>
      </a:hlink>
      <a:folHlink>
        <a:srgbClr val="7F7F7F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TC103457485[[fn=Mesh]]</Template>
  <TotalTime>81</TotalTime>
  <Words>835</Words>
  <Application>Microsoft Office PowerPoint</Application>
  <PresentationFormat>Widescreen</PresentationFormat>
  <Paragraphs>75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Avenir Next LT Pro</vt:lpstr>
      <vt:lpstr>Bahnschrift</vt:lpstr>
      <vt:lpstr>Times New Roman</vt:lpstr>
      <vt:lpstr>MatrixVTI</vt:lpstr>
      <vt:lpstr>PowerPoint Presentation</vt:lpstr>
      <vt:lpstr>Introduction</vt:lpstr>
      <vt:lpstr>What is Mitnick attack?</vt:lpstr>
      <vt:lpstr>Mitnick Attack</vt:lpstr>
      <vt:lpstr>Steps of the Attack</vt:lpstr>
      <vt:lpstr>Steps of the Attack</vt:lpstr>
      <vt:lpstr>Steps of the Attack</vt:lpstr>
      <vt:lpstr>Steps of the Attack</vt:lpstr>
      <vt:lpstr>Steps of the Attack</vt:lpstr>
      <vt:lpstr>Mitnick Attack Demo</vt:lpstr>
      <vt:lpstr>Mitnick Attack Demo</vt:lpstr>
      <vt:lpstr>Mitnick Attack Demo</vt:lpstr>
      <vt:lpstr>Mitnick Attack – 1st TCP Connection</vt:lpstr>
      <vt:lpstr>Mitnick Attack – 2nd TCP connection</vt:lpstr>
      <vt:lpstr>Mitnick Attack Demo</vt:lpstr>
      <vt:lpstr>Mitnick Attack - Detection</vt:lpstr>
      <vt:lpstr>Mitnick Attack - Detection</vt:lpstr>
      <vt:lpstr>Group members and contribution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 Mehta</dc:creator>
  <cp:lastModifiedBy>Hardikkumar Jayantilal Makwana</cp:lastModifiedBy>
  <cp:revision>11</cp:revision>
  <dcterms:created xsi:type="dcterms:W3CDTF">2022-04-04T01:03:50Z</dcterms:created>
  <dcterms:modified xsi:type="dcterms:W3CDTF">2022-04-10T17:44:52Z</dcterms:modified>
</cp:coreProperties>
</file>